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3"/>
  </p:normalViewPr>
  <p:slideViewPr>
    <p:cSldViewPr snapToGrid="0" snapToObjects="1">
      <p:cViewPr varScale="1">
        <p:scale>
          <a:sx n="70" d="100"/>
          <a:sy n="70" d="100"/>
        </p:scale>
        <p:origin x="2130" y="8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2834640" cy="6858000"/>
          </a:xfrm>
          <a:prstGeom prst="roundRect">
            <a:avLst/>
          </a:prstGeom>
          <a:solidFill>
            <a:srgbClr val="969D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875520" y="0"/>
            <a:ext cx="2316175" cy="6858000"/>
          </a:xfrm>
          <a:prstGeom prst="roundRect">
            <a:avLst/>
          </a:prstGeom>
          <a:solidFill>
            <a:srgbClr val="E1D3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148840" y="685800"/>
            <a:ext cx="7909560" cy="5440680"/>
          </a:xfrm>
          <a:prstGeom prst="roundRect">
            <a:avLst/>
          </a:prstGeom>
          <a:solidFill>
            <a:srgbClr val="FCFA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743200" y="1325880"/>
            <a:ext cx="67665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9B583F"/>
                </a:solidFill>
                <a:latin typeface="Aptos"/>
              </a:rPr>
              <a:t>PLADS TIL PIGER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0" y="2057400"/>
            <a:ext cx="65836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2D2D2B"/>
                </a:solidFill>
                <a:latin typeface="Aptos"/>
              </a:rPr>
              <a:t>Når pigerne selv er med til at skabe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743200" y="3154680"/>
            <a:ext cx="3108960" cy="0"/>
          </a:xfrm>
          <a:prstGeom prst="line">
            <a:avLst/>
          </a:prstGeom>
          <a:ln w="38100">
            <a:solidFill>
              <a:srgbClr val="C177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43200" y="3474720"/>
            <a:ext cx="5029200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dirty="0" err="1">
                <a:solidFill>
                  <a:srgbClr val="6C6B63"/>
                </a:solidFill>
                <a:latin typeface="Aptos"/>
              </a:rPr>
              <a:t>Foreningernes</a:t>
            </a:r>
            <a:r>
              <a:rPr sz="2000" b="0" dirty="0">
                <a:solidFill>
                  <a:srgbClr val="6C6B63"/>
                </a:solidFill>
                <a:latin typeface="Aptos"/>
              </a:rPr>
              <a:t> </a:t>
            </a:r>
            <a:r>
              <a:rPr lang="da-DK" sz="2000" dirty="0">
                <a:solidFill>
                  <a:srgbClr val="6C6B63"/>
                </a:solidFill>
                <a:latin typeface="Aptos"/>
              </a:rPr>
              <a:t>aften</a:t>
            </a:r>
          </a:p>
          <a:p>
            <a:pPr algn="l"/>
            <a:r>
              <a:rPr lang="da-DK" sz="2000" b="0" dirty="0">
                <a:solidFill>
                  <a:srgbClr val="6C6B63"/>
                </a:solidFill>
                <a:latin typeface="Aptos"/>
              </a:rPr>
              <a:t>Ry Hallerne</a:t>
            </a:r>
            <a:r>
              <a:rPr sz="2000" b="0" dirty="0">
                <a:solidFill>
                  <a:srgbClr val="6C6B63"/>
                </a:solidFill>
                <a:latin typeface="Aptos"/>
              </a:rPr>
              <a:t>
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A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94360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100" b="1">
                <a:solidFill>
                  <a:srgbClr val="2D2D2B"/>
                </a:solidFill>
                <a:latin typeface="Aptos"/>
              </a:rPr>
              <a:t>Vi har ikke forsøgt at gætte.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61872"/>
            <a:ext cx="10789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9B583F"/>
                </a:solidFill>
                <a:latin typeface="Aptos"/>
              </a:rPr>
              <a:t>Vi har spurgt pigerne – og lyttet.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13232" y="1965960"/>
            <a:ext cx="3127248" cy="0"/>
          </a:xfrm>
          <a:prstGeom prst="line">
            <a:avLst/>
          </a:prstGeom>
          <a:ln w="38100">
            <a:solidFill>
              <a:srgbClr val="C177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685800" y="2514600"/>
            <a:ext cx="3429000" cy="2468880"/>
          </a:xfrm>
          <a:prstGeom prst="roundRect">
            <a:avLst/>
          </a:prstGeom>
          <a:solidFill>
            <a:srgbClr val="969D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41832" y="2770632"/>
            <a:ext cx="291693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9B583F"/>
                </a:solidFill>
                <a:latin typeface="Aptos"/>
              </a:rPr>
              <a:t>PIGEPANELET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3264408"/>
            <a:ext cx="2916936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>
                <a:solidFill>
                  <a:srgbClr val="2D2D2B"/>
                </a:solidFill>
                <a:latin typeface="Aptos"/>
              </a:rPr>
              <a:t>12–13 piger
fra 13–18 år
I dag ca. 15–20 år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514600"/>
            <a:ext cx="3429000" cy="2468880"/>
          </a:xfrm>
          <a:prstGeom prst="roundRect">
            <a:avLst/>
          </a:prstGeom>
          <a:solidFill>
            <a:srgbClr val="E1D3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45152" y="2770632"/>
            <a:ext cx="291693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9B583F"/>
                </a:solidFill>
                <a:latin typeface="Aptos"/>
              </a:rPr>
              <a:t>LØBENDE WORKSHOPS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5152" y="3264408"/>
            <a:ext cx="2916936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>
                <a:solidFill>
                  <a:srgbClr val="2D2D2B"/>
                </a:solidFill>
                <a:latin typeface="Aptos"/>
              </a:rPr>
              <a:t>Dialog og idéudvikling
gennem hele processen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2514600"/>
            <a:ext cx="3429000" cy="2468880"/>
          </a:xfrm>
          <a:prstGeom prst="roundRect">
            <a:avLst/>
          </a:prstGeom>
          <a:solidFill>
            <a:srgbClr val="EBE0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48471" y="2770632"/>
            <a:ext cx="291693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9B583F"/>
                </a:solidFill>
                <a:latin typeface="Aptos"/>
              </a:rPr>
              <a:t>REEL INDFLYDELSE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8471" y="3264408"/>
            <a:ext cx="2916936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>
                <a:solidFill>
                  <a:srgbClr val="2D2D2B"/>
                </a:solidFill>
                <a:latin typeface="Aptos"/>
              </a:rPr>
              <a:t>Vi har ikke bare spurgt.
Vi har ændret projektet
på baggrund af deres svar.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532120"/>
            <a:ext cx="106070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2D2D2B"/>
                </a:solidFill>
                <a:latin typeface="Aptos"/>
              </a:rPr>
              <a:t>Det vigtigste er ikke, at vi har spurgt. Det er, at vi har taget deres ord med på vejen.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7772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2D2D2B"/>
                </a:solidFill>
                <a:latin typeface="Aptos"/>
              </a:rPr>
              <a:t>De har været med til at skabe stedet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60120"/>
            <a:ext cx="7315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9B583F"/>
                </a:solidFill>
                <a:latin typeface="Aptos"/>
              </a:rPr>
              <a:t>Fra de store linjer til farven på væggene</a:t>
            </a:r>
          </a:p>
        </p:txBody>
      </p:sp>
      <p:pic>
        <p:nvPicPr>
          <p:cNvPr id="5" name="Picture 4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554480"/>
            <a:ext cx="7040880" cy="49822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01000" y="1691640"/>
            <a:ext cx="502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C17753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49640" y="1664208"/>
            <a:ext cx="292608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a-DK" sz="1900" b="1" dirty="0">
                <a:solidFill>
                  <a:srgbClr val="2D2D2B"/>
                </a:solidFill>
                <a:latin typeface="Aptos"/>
              </a:rPr>
              <a:t>1. salen</a:t>
            </a:r>
            <a:endParaRPr sz="1900" b="1" dirty="0">
              <a:solidFill>
                <a:srgbClr val="2D2D2B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49640" y="2130552"/>
            <a:ext cx="29718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6C6B63"/>
                </a:solidFill>
                <a:latin typeface="Aptos"/>
              </a:rPr>
              <a:t>Hvad skal 1. sal bestå af?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0" y="3108960"/>
            <a:ext cx="502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C17753"/>
                </a:solidFill>
                <a:latin typeface="Apto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49640" y="3081528"/>
            <a:ext cx="29260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2D2D2B"/>
                </a:solidFill>
                <a:latin typeface="Aptos"/>
              </a:rPr>
              <a:t>Holdtræning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49640" y="3547872"/>
            <a:ext cx="29718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 err="1">
                <a:solidFill>
                  <a:srgbClr val="6C6B63"/>
                </a:solidFill>
                <a:latin typeface="Aptos"/>
              </a:rPr>
              <a:t>Hvilke</a:t>
            </a:r>
            <a:r>
              <a:rPr sz="1500" b="0" dirty="0">
                <a:solidFill>
                  <a:srgbClr val="6C6B63"/>
                </a:solidFill>
                <a:latin typeface="Aptos"/>
              </a:rPr>
              <a:t> former for </a:t>
            </a:r>
            <a:r>
              <a:rPr sz="1500" b="0" dirty="0" err="1">
                <a:solidFill>
                  <a:srgbClr val="6C6B63"/>
                </a:solidFill>
                <a:latin typeface="Aptos"/>
              </a:rPr>
              <a:t>træning</a:t>
            </a:r>
            <a:r>
              <a:rPr sz="1500" b="0" dirty="0">
                <a:solidFill>
                  <a:srgbClr val="6C6B63"/>
                </a:solidFill>
                <a:latin typeface="Aptos"/>
              </a:rPr>
              <a:t> giver </a:t>
            </a:r>
            <a:r>
              <a:rPr sz="1500" b="0" dirty="0" err="1">
                <a:solidFill>
                  <a:srgbClr val="6C6B63"/>
                </a:solidFill>
                <a:latin typeface="Aptos"/>
              </a:rPr>
              <a:t>mening</a:t>
            </a:r>
            <a:r>
              <a:rPr sz="1500" b="0" dirty="0">
                <a:solidFill>
                  <a:srgbClr val="6C6B63"/>
                </a:solidFill>
                <a:latin typeface="Aptos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0" y="4526280"/>
            <a:ext cx="502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C17753"/>
                </a:solidFill>
                <a:latin typeface="Aptos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49640" y="4498848"/>
            <a:ext cx="29260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2D2D2B"/>
                </a:solidFill>
                <a:latin typeface="Aptos"/>
              </a:rPr>
              <a:t>Farverne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49640" y="4965192"/>
            <a:ext cx="29718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6C6B63"/>
                </a:solidFill>
                <a:latin typeface="Aptos"/>
              </a:rPr>
              <a:t>Ja – også farven på væggene.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09560" y="5715000"/>
            <a:ext cx="3337560" cy="658368"/>
          </a:xfrm>
          <a:prstGeom prst="roundRect">
            <a:avLst/>
          </a:prstGeom>
          <a:solidFill>
            <a:srgbClr val="C177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2D2D2B"/>
                </a:solidFill>
                <a:latin typeface="Aptos"/>
              </a:rPr>
              <a:t>Det er også deres sted.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A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57200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2D2D2B"/>
                </a:solidFill>
                <a:latin typeface="Aptos"/>
              </a:rPr>
              <a:t>Det handler ikke kun om aktiviteter.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09728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5C694E"/>
                </a:solidFill>
                <a:latin typeface="Aptos"/>
              </a:rPr>
              <a:t>Det handler om at have et sted, hvor man kan høre til.</a:t>
            </a:r>
          </a:p>
        </p:txBody>
      </p:sp>
      <p:pic>
        <p:nvPicPr>
          <p:cNvPr id="5" name="Picture 4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828800"/>
            <a:ext cx="3246120" cy="29718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58952" y="4343400"/>
            <a:ext cx="2011680" cy="457200"/>
          </a:xfrm>
          <a:prstGeom prst="roundRect">
            <a:avLst/>
          </a:prstGeom>
          <a:solidFill>
            <a:srgbClr val="FCFA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4443984"/>
            <a:ext cx="1783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9B583F"/>
                </a:solidFill>
                <a:latin typeface="Aptos"/>
              </a:rPr>
              <a:t>HÆNGE UD</a:t>
            </a:r>
          </a:p>
        </p:txBody>
      </p:sp>
      <p:pic>
        <p:nvPicPr>
          <p:cNvPr id="8" name="Picture 7" descr="page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528" y="1828800"/>
            <a:ext cx="3246120" cy="29718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389120" y="4343400"/>
            <a:ext cx="2011680" cy="457200"/>
          </a:xfrm>
          <a:prstGeom prst="roundRect">
            <a:avLst/>
          </a:prstGeom>
          <a:solidFill>
            <a:srgbClr val="FCFA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17136" y="4443984"/>
            <a:ext cx="1783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9B583F"/>
                </a:solidFill>
                <a:latin typeface="Aptos"/>
              </a:rPr>
              <a:t>VÆRE AKTIV</a:t>
            </a:r>
          </a:p>
        </p:txBody>
      </p:sp>
      <p:pic>
        <p:nvPicPr>
          <p:cNvPr id="11" name="Picture 10" descr="page_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5552" y="1828800"/>
            <a:ext cx="3246120" cy="29718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8010144" y="4343400"/>
            <a:ext cx="2011680" cy="457200"/>
          </a:xfrm>
          <a:prstGeom prst="roundRect">
            <a:avLst/>
          </a:prstGeom>
          <a:solidFill>
            <a:srgbClr val="FCFA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38160" y="4443984"/>
            <a:ext cx="1783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9B583F"/>
                </a:solidFill>
                <a:latin typeface="Aptos"/>
              </a:rPr>
              <a:t>BARE VÆRE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257800"/>
            <a:ext cx="1024128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 dirty="0">
                <a:solidFill>
                  <a:srgbClr val="2D2D2B"/>
                </a:solidFill>
                <a:latin typeface="Aptos"/>
              </a:rPr>
              <a:t>Lounge • </a:t>
            </a:r>
            <a:r>
              <a:rPr sz="1800" b="1" dirty="0" err="1">
                <a:solidFill>
                  <a:srgbClr val="2D2D2B"/>
                </a:solidFill>
                <a:latin typeface="Aptos"/>
              </a:rPr>
              <a:t>lektiecafé</a:t>
            </a:r>
            <a:r>
              <a:rPr sz="1800" b="1" dirty="0">
                <a:solidFill>
                  <a:srgbClr val="2D2D2B"/>
                </a:solidFill>
                <a:latin typeface="Aptos"/>
              </a:rPr>
              <a:t> • dans • yoga • </a:t>
            </a:r>
            <a:r>
              <a:rPr sz="1800" b="1" dirty="0" err="1">
                <a:solidFill>
                  <a:srgbClr val="2D2D2B"/>
                </a:solidFill>
                <a:latin typeface="Aptos"/>
              </a:rPr>
              <a:t>bløde</a:t>
            </a:r>
            <a:r>
              <a:rPr sz="1800" b="1" dirty="0">
                <a:solidFill>
                  <a:srgbClr val="2D2D2B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2D2D2B"/>
                </a:solidFill>
                <a:latin typeface="Aptos"/>
              </a:rPr>
              <a:t>aktiviteter</a:t>
            </a:r>
            <a:r>
              <a:rPr sz="1800" b="1" dirty="0">
                <a:solidFill>
                  <a:srgbClr val="2D2D2B"/>
                </a:solidFill>
                <a:latin typeface="Aptos"/>
              </a:rPr>
              <a:t> • </a:t>
            </a:r>
            <a:r>
              <a:rPr lang="da-DK" sz="1800" b="1" dirty="0">
                <a:solidFill>
                  <a:srgbClr val="2D2D2B"/>
                </a:solidFill>
                <a:latin typeface="Aptos"/>
              </a:rPr>
              <a:t>funktionel </a:t>
            </a:r>
            <a:r>
              <a:rPr sz="1800" b="1" dirty="0" err="1">
                <a:solidFill>
                  <a:srgbClr val="2D2D2B"/>
                </a:solidFill>
                <a:latin typeface="Aptos"/>
              </a:rPr>
              <a:t>træning</a:t>
            </a:r>
            <a:endParaRPr sz="1800" b="1" dirty="0">
              <a:solidFill>
                <a:srgbClr val="2D2D2B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1560" y="580644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6C6B63"/>
                </a:solidFill>
                <a:latin typeface="Aptos"/>
              </a:rPr>
              <a:t>Og nogle gange har man bare brug for at være sammen – uden at skulle præstere.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969D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58368" y="685800"/>
            <a:ext cx="10881360" cy="5440680"/>
          </a:xfrm>
          <a:prstGeom prst="roundRect">
            <a:avLst/>
          </a:prstGeom>
          <a:solidFill>
            <a:srgbClr val="FCFA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572713" y="3604336"/>
            <a:ext cx="9281160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dirty="0">
                <a:solidFill>
                  <a:srgbClr val="2D2D2B"/>
                </a:solidFill>
                <a:latin typeface="Aptos"/>
              </a:rPr>
              <a:t>“Vi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skal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ikke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 bare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føle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, at der er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lavet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en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plads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til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os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.
Vi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skal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også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føle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, at vi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selv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har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været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 med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til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 at </a:t>
            </a:r>
            <a:r>
              <a:rPr sz="2700" b="1" dirty="0" err="1">
                <a:solidFill>
                  <a:srgbClr val="2D2D2B"/>
                </a:solidFill>
                <a:latin typeface="Aptos"/>
              </a:rPr>
              <a:t>skabe</a:t>
            </a:r>
            <a:r>
              <a:rPr sz="2700" b="1" dirty="0">
                <a:solidFill>
                  <a:srgbClr val="2D2D2B"/>
                </a:solidFill>
                <a:latin typeface="Aptos"/>
              </a:rPr>
              <a:t> den.”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06240" y="4966854"/>
            <a:ext cx="3794760" cy="0"/>
          </a:xfrm>
          <a:prstGeom prst="line">
            <a:avLst/>
          </a:prstGeom>
          <a:ln w="38100">
            <a:solidFill>
              <a:srgbClr val="C177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078182" y="5259186"/>
            <a:ext cx="8503920" cy="6771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0" dirty="0">
                <a:solidFill>
                  <a:srgbClr val="5C694E"/>
                </a:solidFill>
                <a:latin typeface="Aptos"/>
              </a:rPr>
              <a:t>Sif er </a:t>
            </a:r>
            <a:r>
              <a:rPr sz="1900" b="0" dirty="0" err="1">
                <a:solidFill>
                  <a:srgbClr val="5C694E"/>
                </a:solidFill>
                <a:latin typeface="Aptos"/>
              </a:rPr>
              <a:t>en</a:t>
            </a:r>
            <a:r>
              <a:rPr sz="1900" b="0" dirty="0">
                <a:solidFill>
                  <a:srgbClr val="5C694E"/>
                </a:solidFill>
                <a:latin typeface="Aptos"/>
              </a:rPr>
              <a:t> del </a:t>
            </a:r>
            <a:r>
              <a:rPr sz="1900" b="0" dirty="0" err="1">
                <a:solidFill>
                  <a:srgbClr val="5C694E"/>
                </a:solidFill>
                <a:latin typeface="Aptos"/>
              </a:rPr>
              <a:t>af</a:t>
            </a:r>
            <a:r>
              <a:rPr sz="1900" b="0" dirty="0">
                <a:solidFill>
                  <a:srgbClr val="5C694E"/>
                </a:solidFill>
                <a:latin typeface="Aptos"/>
              </a:rPr>
              <a:t> </a:t>
            </a:r>
            <a:r>
              <a:rPr sz="1900" b="0" dirty="0" err="1">
                <a:solidFill>
                  <a:srgbClr val="5C694E"/>
                </a:solidFill>
                <a:latin typeface="Aptos"/>
              </a:rPr>
              <a:t>PigePanelet</a:t>
            </a:r>
            <a:r>
              <a:rPr sz="1900" b="0" dirty="0">
                <a:solidFill>
                  <a:srgbClr val="5C694E"/>
                </a:solidFill>
                <a:latin typeface="Aptos"/>
              </a:rPr>
              <a:t> </a:t>
            </a:r>
            <a:r>
              <a:rPr sz="1900" b="0" dirty="0" err="1">
                <a:solidFill>
                  <a:srgbClr val="5C694E"/>
                </a:solidFill>
                <a:latin typeface="Aptos"/>
              </a:rPr>
              <a:t>og</a:t>
            </a:r>
            <a:r>
              <a:rPr sz="1900" b="0" dirty="0">
                <a:solidFill>
                  <a:srgbClr val="5C694E"/>
                </a:solidFill>
                <a:latin typeface="Aptos"/>
              </a:rPr>
              <a:t> </a:t>
            </a:r>
            <a:r>
              <a:rPr lang="da-DK" sz="1900" b="0" dirty="0">
                <a:solidFill>
                  <a:srgbClr val="5C694E"/>
                </a:solidFill>
                <a:latin typeface="Aptos"/>
              </a:rPr>
              <a:t>starter </a:t>
            </a:r>
            <a:r>
              <a:rPr sz="1900" b="0" dirty="0">
                <a:solidFill>
                  <a:srgbClr val="5C694E"/>
                </a:solidFill>
                <a:latin typeface="Aptos"/>
              </a:rPr>
              <a:t>nu </a:t>
            </a:r>
            <a:r>
              <a:rPr lang="da-DK" sz="1900" b="0" dirty="0">
                <a:solidFill>
                  <a:srgbClr val="5C694E"/>
                </a:solidFill>
                <a:latin typeface="Aptos"/>
              </a:rPr>
              <a:t>på</a:t>
            </a:r>
            <a:r>
              <a:rPr sz="1900" b="0" dirty="0">
                <a:solidFill>
                  <a:srgbClr val="5C694E"/>
                </a:solidFill>
                <a:latin typeface="Aptos"/>
              </a:rPr>
              <a:t>
 hos DGI.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15FBBC23-E5D0-6E91-F48C-48F0DB91AE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99" t="12601" r="6916"/>
          <a:stretch>
            <a:fillRect/>
          </a:stretch>
        </p:blipFill>
        <p:spPr>
          <a:xfrm>
            <a:off x="4206240" y="797460"/>
            <a:ext cx="3609109" cy="28068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D9042-AFC7-8B44-5579-911050FCE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B62B3B-231A-CF64-52FA-16EAEFBC5815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969D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9039F54-FFD8-5D50-59C0-01085C1458A4}"/>
              </a:ext>
            </a:extLst>
          </p:cNvPr>
          <p:cNvSpPr/>
          <p:nvPr/>
        </p:nvSpPr>
        <p:spPr>
          <a:xfrm>
            <a:off x="998609" y="419793"/>
            <a:ext cx="10881360" cy="5440680"/>
          </a:xfrm>
          <a:prstGeom prst="roundRect">
            <a:avLst/>
          </a:prstGeom>
          <a:solidFill>
            <a:srgbClr val="FCFA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256351-8541-58BA-9950-8806BF491B74}"/>
              </a:ext>
            </a:extLst>
          </p:cNvPr>
          <p:cNvSpPr txBox="1"/>
          <p:nvPr/>
        </p:nvSpPr>
        <p:spPr>
          <a:xfrm>
            <a:off x="1417320" y="1457787"/>
            <a:ext cx="9281160" cy="26622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a-DK" sz="2700" b="1" dirty="0">
                <a:solidFill>
                  <a:srgbClr val="2D2D2B"/>
                </a:solidFill>
                <a:latin typeface="Aptos"/>
              </a:rPr>
              <a:t>Vi er blevet set og hørt</a:t>
            </a:r>
          </a:p>
          <a:p>
            <a:pPr algn="ctr"/>
            <a:r>
              <a:rPr lang="da-DK" sz="3200" b="1" dirty="0">
                <a:solidFill>
                  <a:srgbClr val="2D2D2B"/>
                </a:solidFill>
                <a:latin typeface="Aptos"/>
              </a:rPr>
              <a:t>Det fedeste…</a:t>
            </a:r>
          </a:p>
          <a:p>
            <a:pPr marL="457200" indent="-457200" algn="ctr">
              <a:buFontTx/>
              <a:buChar char="-"/>
            </a:pPr>
            <a:r>
              <a:rPr lang="da-DK" sz="2700" b="1" dirty="0">
                <a:solidFill>
                  <a:srgbClr val="2D2D2B"/>
                </a:solidFill>
                <a:latin typeface="Aptos"/>
              </a:rPr>
              <a:t>Vores ideer blev visualiseret fra gang til gang</a:t>
            </a:r>
          </a:p>
          <a:p>
            <a:pPr marL="457200" indent="-457200" algn="ctr">
              <a:buFontTx/>
              <a:buChar char="-"/>
            </a:pPr>
            <a:r>
              <a:rPr lang="da-DK" sz="2700" b="1" dirty="0">
                <a:solidFill>
                  <a:srgbClr val="2D2D2B"/>
                </a:solidFill>
                <a:latin typeface="Aptos"/>
              </a:rPr>
              <a:t>At få lov at drømme stort</a:t>
            </a:r>
          </a:p>
          <a:p>
            <a:pPr marL="457200" indent="-457200" algn="ctr">
              <a:buFontTx/>
              <a:buChar char="-"/>
            </a:pPr>
            <a:r>
              <a:rPr lang="da-DK" sz="2700" b="1" dirty="0">
                <a:solidFill>
                  <a:srgbClr val="2D2D2B"/>
                </a:solidFill>
                <a:latin typeface="Aptos"/>
              </a:rPr>
              <a:t>Gøre en forskel for piger – bidrage til at piger bliver hørt</a:t>
            </a:r>
          </a:p>
          <a:p>
            <a:pPr algn="ctr"/>
            <a:r>
              <a:rPr lang="da-DK" sz="2700" b="1" dirty="0">
                <a:solidFill>
                  <a:srgbClr val="2D2D2B"/>
                </a:solidFill>
                <a:latin typeface="Aptos"/>
              </a:rPr>
              <a:t>- Skabe et sted som kan få stor betydning for andre </a:t>
            </a:r>
            <a:endParaRPr sz="2700" b="1" dirty="0">
              <a:solidFill>
                <a:srgbClr val="2D2D2B"/>
              </a:solidFill>
              <a:latin typeface="Aptos"/>
            </a:endParaRPr>
          </a:p>
        </p:txBody>
      </p:sp>
      <p:cxnSp>
        <p:nvCxnSpPr>
          <p:cNvPr id="6" name="Connector 5">
            <a:extLst>
              <a:ext uri="{FF2B5EF4-FFF2-40B4-BE49-F238E27FC236}">
                <a16:creationId xmlns:a16="http://schemas.microsoft.com/office/drawing/2014/main" id="{559D7D90-08EC-5E94-AD10-73607F1D3798}"/>
              </a:ext>
            </a:extLst>
          </p:cNvPr>
          <p:cNvCxnSpPr/>
          <p:nvPr/>
        </p:nvCxnSpPr>
        <p:spPr>
          <a:xfrm>
            <a:off x="4586374" y="4449106"/>
            <a:ext cx="3794760" cy="0"/>
          </a:xfrm>
          <a:prstGeom prst="line">
            <a:avLst/>
          </a:prstGeom>
          <a:ln w="38100">
            <a:solidFill>
              <a:srgbClr val="C177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2F66ECB-EE92-F262-8C3B-B8CA3F0CBC08}"/>
              </a:ext>
            </a:extLst>
          </p:cNvPr>
          <p:cNvSpPr txBox="1"/>
          <p:nvPr/>
        </p:nvSpPr>
        <p:spPr>
          <a:xfrm>
            <a:off x="2393762" y="4723105"/>
            <a:ext cx="8503920" cy="6771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0" dirty="0">
                <a:solidFill>
                  <a:srgbClr val="5C694E"/>
                </a:solidFill>
                <a:latin typeface="Aptos"/>
              </a:rPr>
              <a:t>Sif er </a:t>
            </a:r>
            <a:r>
              <a:rPr sz="1900" b="0" dirty="0" err="1">
                <a:solidFill>
                  <a:srgbClr val="5C694E"/>
                </a:solidFill>
                <a:latin typeface="Aptos"/>
              </a:rPr>
              <a:t>en</a:t>
            </a:r>
            <a:r>
              <a:rPr sz="1900" b="0" dirty="0">
                <a:solidFill>
                  <a:srgbClr val="5C694E"/>
                </a:solidFill>
                <a:latin typeface="Aptos"/>
              </a:rPr>
              <a:t> del </a:t>
            </a:r>
            <a:r>
              <a:rPr sz="1900" b="0" dirty="0" err="1">
                <a:solidFill>
                  <a:srgbClr val="5C694E"/>
                </a:solidFill>
                <a:latin typeface="Aptos"/>
              </a:rPr>
              <a:t>af</a:t>
            </a:r>
            <a:r>
              <a:rPr sz="1900" b="0" dirty="0">
                <a:solidFill>
                  <a:srgbClr val="5C694E"/>
                </a:solidFill>
                <a:latin typeface="Aptos"/>
              </a:rPr>
              <a:t> </a:t>
            </a:r>
            <a:r>
              <a:rPr sz="1900" b="0" dirty="0" err="1">
                <a:solidFill>
                  <a:srgbClr val="5C694E"/>
                </a:solidFill>
                <a:latin typeface="Aptos"/>
              </a:rPr>
              <a:t>PigePanelet</a:t>
            </a:r>
            <a:r>
              <a:rPr sz="1900" b="0" dirty="0">
                <a:solidFill>
                  <a:srgbClr val="5C694E"/>
                </a:solidFill>
                <a:latin typeface="Aptos"/>
              </a:rPr>
              <a:t> </a:t>
            </a:r>
            <a:r>
              <a:rPr sz="1900" b="0" dirty="0" err="1">
                <a:solidFill>
                  <a:srgbClr val="5C694E"/>
                </a:solidFill>
                <a:latin typeface="Aptos"/>
              </a:rPr>
              <a:t>og</a:t>
            </a:r>
            <a:r>
              <a:rPr sz="1900" b="0" dirty="0">
                <a:solidFill>
                  <a:srgbClr val="5C694E"/>
                </a:solidFill>
                <a:latin typeface="Aptos"/>
              </a:rPr>
              <a:t> </a:t>
            </a:r>
            <a:r>
              <a:rPr lang="da-DK" sz="1900" b="0" dirty="0">
                <a:solidFill>
                  <a:srgbClr val="5C694E"/>
                </a:solidFill>
                <a:latin typeface="Aptos"/>
              </a:rPr>
              <a:t>starter </a:t>
            </a:r>
            <a:r>
              <a:rPr sz="1900" b="0" dirty="0">
                <a:solidFill>
                  <a:srgbClr val="5C694E"/>
                </a:solidFill>
                <a:latin typeface="Aptos"/>
              </a:rPr>
              <a:t>nu </a:t>
            </a:r>
            <a:r>
              <a:rPr lang="da-DK" sz="1900" b="0" dirty="0">
                <a:solidFill>
                  <a:srgbClr val="5C694E"/>
                </a:solidFill>
                <a:latin typeface="Aptos"/>
              </a:rPr>
              <a:t>på</a:t>
            </a:r>
            <a:r>
              <a:rPr sz="1900" b="0" dirty="0">
                <a:solidFill>
                  <a:srgbClr val="5C694E"/>
                </a:solidFill>
                <a:latin typeface="Aptos"/>
              </a:rPr>
              <a:t>
</a:t>
            </a:r>
            <a:r>
              <a:rPr sz="1900" b="0" dirty="0" err="1">
                <a:solidFill>
                  <a:srgbClr val="5C694E"/>
                </a:solidFill>
                <a:latin typeface="Aptos"/>
              </a:rPr>
              <a:t>Ungleder-uddannelsen</a:t>
            </a:r>
            <a:r>
              <a:rPr sz="1900" b="0" dirty="0">
                <a:solidFill>
                  <a:srgbClr val="5C694E"/>
                </a:solidFill>
                <a:latin typeface="Aptos"/>
              </a:rPr>
              <a:t> hos DGI.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FBE6EF-8EBE-6257-978E-2CAC59DC2968}"/>
              </a:ext>
            </a:extLst>
          </p:cNvPr>
          <p:cNvSpPr txBox="1"/>
          <p:nvPr/>
        </p:nvSpPr>
        <p:spPr>
          <a:xfrm>
            <a:off x="4816359" y="5378335"/>
            <a:ext cx="4206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1" dirty="0">
                <a:solidFill>
                  <a:srgbClr val="9B583F"/>
                </a:solidFill>
                <a:latin typeface="Aptos"/>
              </a:rPr>
              <a:t>Sif </a:t>
            </a:r>
            <a:r>
              <a:rPr sz="2100" b="1" dirty="0" err="1">
                <a:solidFill>
                  <a:srgbClr val="9B583F"/>
                </a:solidFill>
                <a:latin typeface="Aptos"/>
              </a:rPr>
              <a:t>fortæller</a:t>
            </a:r>
            <a:r>
              <a:rPr sz="2100" b="1" dirty="0">
                <a:solidFill>
                  <a:srgbClr val="9B583F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9B583F"/>
                </a:solidFill>
                <a:latin typeface="Aptos"/>
              </a:rPr>
              <a:t>selv</a:t>
            </a:r>
            <a:r>
              <a:rPr sz="2100" b="1" dirty="0">
                <a:solidFill>
                  <a:srgbClr val="9B583F"/>
                </a:solidFill>
                <a:latin typeface="Aptos"/>
              </a:rPr>
              <a:t> …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1BA23F90-7143-5586-6FEB-162DA2C21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31" y="4069079"/>
            <a:ext cx="1996700" cy="2662267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2AC60028-0405-9E80-358A-D88233491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886" y="4167217"/>
            <a:ext cx="1875083" cy="250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50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486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100" b="1">
                <a:solidFill>
                  <a:srgbClr val="2D2D2B"/>
                </a:solidFill>
                <a:latin typeface="Aptos"/>
              </a:rPr>
              <a:t>Det, vi har lært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13232" y="1261872"/>
            <a:ext cx="2761488" cy="0"/>
          </a:xfrm>
          <a:prstGeom prst="line">
            <a:avLst/>
          </a:prstGeom>
          <a:ln w="38100">
            <a:solidFill>
              <a:srgbClr val="C177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685800" y="1828800"/>
            <a:ext cx="3383280" cy="2423160"/>
          </a:xfrm>
          <a:prstGeom prst="roundRect">
            <a:avLst/>
          </a:prstGeom>
          <a:solidFill>
            <a:srgbClr val="969D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148840"/>
            <a:ext cx="29260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9B583F"/>
                </a:solidFill>
                <a:latin typeface="Aptos"/>
              </a:rPr>
              <a:t>LYT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743200"/>
            <a:ext cx="27432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0">
                <a:solidFill>
                  <a:srgbClr val="2D2D2B"/>
                </a:solidFill>
                <a:latin typeface="Aptos"/>
              </a:rPr>
              <a:t>Unge skal ikke bare høres.
De skal tages alvorligt.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80560" y="1828800"/>
            <a:ext cx="3383280" cy="2423160"/>
          </a:xfrm>
          <a:prstGeom prst="roundRect">
            <a:avLst/>
          </a:prstGeom>
          <a:solidFill>
            <a:srgbClr val="E1D3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2148840"/>
            <a:ext cx="29260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9B583F"/>
                </a:solidFill>
                <a:latin typeface="Aptos"/>
              </a:rPr>
              <a:t>GIV PLADS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0" y="2743200"/>
            <a:ext cx="27432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0">
                <a:solidFill>
                  <a:srgbClr val="2D2D2B"/>
                </a:solidFill>
                <a:latin typeface="Aptos"/>
              </a:rPr>
              <a:t>Lad deres idéer ændre
det, I selv havde tænkt.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75320" y="1828800"/>
            <a:ext cx="3383280" cy="2423160"/>
          </a:xfrm>
          <a:prstGeom prst="roundRect">
            <a:avLst/>
          </a:prstGeom>
          <a:solidFill>
            <a:srgbClr val="EBE0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03920" y="2148840"/>
            <a:ext cx="29260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9B583F"/>
                </a:solidFill>
                <a:latin typeface="Aptos"/>
              </a:rPr>
              <a:t>GIV ANSVAR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95360" y="2743200"/>
            <a:ext cx="27432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0">
                <a:solidFill>
                  <a:srgbClr val="2D2D2B"/>
                </a:solidFill>
                <a:latin typeface="Aptos"/>
              </a:rPr>
              <a:t>Når unge får reel indflydelse,
kan de også vokse med opgaven.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4800600"/>
            <a:ext cx="99669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500" b="1">
                <a:solidFill>
                  <a:srgbClr val="2D2D2B"/>
                </a:solidFill>
                <a:latin typeface="Aptos"/>
              </a:rPr>
              <a:t>Pigerne skal ikke bare opleve, at der er plads til dem.
Der skal være plads til deres stemme.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A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100" b="1">
                <a:solidFill>
                  <a:srgbClr val="2D2D2B"/>
                </a:solidFill>
                <a:latin typeface="Aptos"/>
              </a:rPr>
              <a:t>Og så er spørgsmålet til jer 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874519"/>
            <a:ext cx="987552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9B583F"/>
                </a:solidFill>
                <a:latin typeface="Aptos"/>
              </a:rPr>
              <a:t>Hvad ville der ske, hvis I spurgte pigerne
– og lod deres svar ændre noget?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60520" y="3794760"/>
            <a:ext cx="3886200" cy="0"/>
          </a:xfrm>
          <a:prstGeom prst="line">
            <a:avLst/>
          </a:prstGeom>
          <a:ln w="38100">
            <a:solidFill>
              <a:srgbClr val="5C694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743200" y="5897880"/>
            <a:ext cx="6675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6C6B63"/>
                </a:solidFill>
                <a:latin typeface="Aptos"/>
              </a:rPr>
              <a:t>PLADS TIL PIGER  •  FÆLLEDEN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15846194ACCC742B6974C8BDFC951C1" ma:contentTypeVersion="15" ma:contentTypeDescription="Opret et nyt dokument." ma:contentTypeScope="" ma:versionID="77b3925c46e558d08d81b822bdff50fa">
  <xsd:schema xmlns:xsd="http://www.w3.org/2001/XMLSchema" xmlns:xs="http://www.w3.org/2001/XMLSchema" xmlns:p="http://schemas.microsoft.com/office/2006/metadata/properties" xmlns:ns2="4eb635a5-4ef0-4f3f-86ed-466d27ec1ccb" xmlns:ns3="7d3d7b91-0667-45f0-b202-b69e81a7e211" targetNamespace="http://schemas.microsoft.com/office/2006/metadata/properties" ma:root="true" ma:fieldsID="d7a8f84163fea44634f4b3b7b241baa6" ns2:_="" ns3:_="">
    <xsd:import namespace="4eb635a5-4ef0-4f3f-86ed-466d27ec1ccb"/>
    <xsd:import namespace="7d3d7b91-0667-45f0-b202-b69e81a7e211"/>
    <xsd:element name="properties">
      <xsd:complexType>
        <xsd:sequence>
          <xsd:element name="documentManagement">
            <xsd:complexType>
              <xsd:all>
                <xsd:element ref="ns2:Tidligere_Journaliseret_SBSYSJournalisering" minOccurs="0"/>
                <xsd:element ref="ns2:Seneste_Journalisering_SBSYSJournalisering" minOccurs="0"/>
                <xsd:element ref="ns2:KLIK_IKKE_JournaliseredeSager_SBSYSJournalisering" minOccurs="0"/>
                <xsd:element ref="ns2:KLIK_IKKE_JournaliseringsTidspunkter_SBSYSJournalisering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b635a5-4ef0-4f3f-86ed-466d27ec1ccb" elementFormDefault="qualified">
    <xsd:import namespace="http://schemas.microsoft.com/office/2006/documentManagement/types"/>
    <xsd:import namespace="http://schemas.microsoft.com/office/infopath/2007/PartnerControls"/>
    <xsd:element name="Tidligere_Journaliseret_SBSYSJournalisering" ma:index="8" nillable="true" ma:displayName="Tidligere_Journaliseret_SBSYSJournalisering" ma:description="Boolsk værdi om filen tidligere er blevet journaliseret" ma:hidden="true" ma:internalName="Tidligere_Journaliseret_SBSYSJournalisering" ma:readOnly="false">
      <xsd:simpleType>
        <xsd:restriction base="dms:Boolean"/>
      </xsd:simpleType>
    </xsd:element>
    <xsd:element name="Seneste_Journalisering_SBSYSJournalisering" ma:index="9" nillable="true" ma:displayName="Seneste_Journalisering_SBSYSJournalisering" ma:description="Dato og tidspunkt for den seneste journalisering. " ma:format="DateTime" ma:hidden="true" ma:internalName="Seneste_Journalisering_SBSYSJournalisering" ma:readOnly="false">
      <xsd:simpleType>
        <xsd:restriction base="dms:DateTime"/>
      </xsd:simpleType>
    </xsd:element>
    <xsd:element name="KLIK_IKKE_JournaliseredeSager_SBSYSJournalisering" ma:index="10" nillable="true" ma:displayName="KLIK_IKKE_JournaliseredeSager_SBSYSJournalisering" ma:description="Liste med sagsnumre for journalisering" ma:hidden="true" ma:internalName="KLIK_IKKE_JournaliseredeSager_SBSYSJournalisering" ma:readOnly="false">
      <xsd:simpleType>
        <xsd:restriction base="dms:Note"/>
      </xsd:simpleType>
    </xsd:element>
    <xsd:element name="KLIK_IKKE_JournaliseringsTidspunkter_SBSYSJournalisering" ma:index="11" nillable="true" ma:displayName="KLIK_IKKE_JournaliseringsTidspunkter_SBSYSJournalisering" ma:description="Liste med tidspunbter for journalisering" ma:hidden="true" ma:internalName="KLIK_IKKE_JournaliseringsTidspunkter_SBSYSJournalisering" ma:readOnly="false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illedmærker" ma:readOnly="false" ma:fieldId="{5cf76f15-5ced-4ddc-b409-7134ff3c332f}" ma:taxonomyMulti="true" ma:sspId="9b91f95a-4bdb-4a2c-a39b-bd64d4d50a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3d7b91-0667-45f0-b202-b69e81a7e21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8505366-d457-42fa-becd-c11425db20c2}" ma:internalName="TaxCatchAll" ma:showField="CatchAllData" ma:web="7d3d7b91-0667-45f0-b202-b69e81a7e2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neste_Journalisering_SBSYSJournalisering xmlns="4eb635a5-4ef0-4f3f-86ed-466d27ec1ccb" xsi:nil="true"/>
    <Tidligere_Journaliseret_SBSYSJournalisering xmlns="4eb635a5-4ef0-4f3f-86ed-466d27ec1ccb" xsi:nil="true"/>
    <KLIK_IKKE_JournaliseredeSager_SBSYSJournalisering xmlns="4eb635a5-4ef0-4f3f-86ed-466d27ec1ccb" xsi:nil="true"/>
    <TaxCatchAll xmlns="7d3d7b91-0667-45f0-b202-b69e81a7e211" xsi:nil="true"/>
    <lcf76f155ced4ddcb4097134ff3c332f xmlns="4eb635a5-4ef0-4f3f-86ed-466d27ec1ccb">
      <Terms xmlns="http://schemas.microsoft.com/office/infopath/2007/PartnerControls"/>
    </lcf76f155ced4ddcb4097134ff3c332f>
    <KLIK_IKKE_JournaliseringsTidspunkter_SBSYSJournalisering xmlns="4eb635a5-4ef0-4f3f-86ed-466d27ec1ccb" xsi:nil="true"/>
  </documentManagement>
</p:properties>
</file>

<file path=customXml/itemProps1.xml><?xml version="1.0" encoding="utf-8"?>
<ds:datastoreItem xmlns:ds="http://schemas.openxmlformats.org/officeDocument/2006/customXml" ds:itemID="{B3182B01-154E-4CA8-B726-291959838BE9}"/>
</file>

<file path=customXml/itemProps2.xml><?xml version="1.0" encoding="utf-8"?>
<ds:datastoreItem xmlns:ds="http://schemas.openxmlformats.org/officeDocument/2006/customXml" ds:itemID="{1904B539-EC01-487A-A553-F904974325C0}"/>
</file>

<file path=customXml/itemProps3.xml><?xml version="1.0" encoding="utf-8"?>
<ds:datastoreItem xmlns:ds="http://schemas.openxmlformats.org/officeDocument/2006/customXml" ds:itemID="{DC579D12-B4AB-49B9-A8A7-8FC6DA2EE379}"/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420</Words>
  <Application>Microsoft Office PowerPoint</Application>
  <PresentationFormat>Widescreen</PresentationFormat>
  <Paragraphs>53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Aptos</vt:lpstr>
      <vt:lpstr>Arial</vt:lpstr>
      <vt:lpstr>Calibri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Signe Hangaard</dc:creator>
  <cp:keywords/>
  <dc:description>generated using python-pptx</dc:description>
  <cp:lastModifiedBy>Signe Hangaard</cp:lastModifiedBy>
  <cp:revision>4</cp:revision>
  <dcterms:created xsi:type="dcterms:W3CDTF">2013-01-27T09:14:16Z</dcterms:created>
  <dcterms:modified xsi:type="dcterms:W3CDTF">2026-10-07T09:09:32Z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0x010100415846194ACCC742B6974C8BDFC951C1</vt:lpwstr>
  </property>
</Properties>
</file>